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6" r:id="rId6"/>
    <p:sldMasterId id="2147483690" r:id="rId7"/>
  </p:sldMasterIdLst>
  <p:notesMasterIdLst>
    <p:notesMasterId r:id="rId26"/>
  </p:notesMasterIdLst>
  <p:sldIdLst>
    <p:sldId id="256" r:id="rId8"/>
    <p:sldId id="308" r:id="rId9"/>
    <p:sldId id="317" r:id="rId10"/>
    <p:sldId id="301" r:id="rId11"/>
    <p:sldId id="304" r:id="rId12"/>
    <p:sldId id="302" r:id="rId13"/>
    <p:sldId id="276" r:id="rId14"/>
    <p:sldId id="323" r:id="rId15"/>
    <p:sldId id="305" r:id="rId16"/>
    <p:sldId id="311" r:id="rId17"/>
    <p:sldId id="322" r:id="rId18"/>
    <p:sldId id="312" r:id="rId19"/>
    <p:sldId id="313" r:id="rId20"/>
    <p:sldId id="314" r:id="rId21"/>
    <p:sldId id="315" r:id="rId22"/>
    <p:sldId id="318" r:id="rId23"/>
    <p:sldId id="329" r:id="rId24"/>
    <p:sldId id="330" r:id="rId25"/>
  </p:sldIdLst>
  <p:sldSz cx="12192000" cy="6858000"/>
  <p:notesSz cx="12192000" cy="6858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E9E6"/>
    <a:srgbClr val="7FD4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768913-81AE-4F54-8D51-228734023A07}" v="208" dt="2025-08-08T11:54:26.1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608" y="13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FF294-A214-4AD4-B8D9-A24A44AEAA3F}" type="datetimeFigureOut">
              <a:rPr lang="de-DE" smtClean="0"/>
              <a:t>12.08.2025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DB924-8EF2-42F1-A9FF-3A18ABEC68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295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4650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87C65E-FDFD-458B-8035-0633D3E759F3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5301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9CBA3-779F-CDBF-8722-864F654BE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439D9DA-FB7B-6D1D-EEEB-670E363AB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523BE87-7CB3-A109-5EF8-EE15A20BA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91FAA4-9CAB-281D-2DAA-1C82484F67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87C65E-FDFD-458B-8035-0633D3E759F3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2762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1167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FACF9-D21C-2209-E863-DF9EC9884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BD9F426-4E60-7510-E69C-83C2BBD5D4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886C3EF-FFB3-09F6-5D02-6CAFCA2256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0C0A556-5DAE-A6FD-3C62-E8757F2C36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238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801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7302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3444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jp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3999" y="1311142"/>
            <a:ext cx="9144000" cy="2198819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3999" y="3832596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6" name="Grafik 5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7" y="5546856"/>
            <a:ext cx="1688265" cy="1197689"/>
          </a:xfrm>
          <a:prstGeom prst="rect">
            <a:avLst/>
          </a:prstGeom>
        </p:spPr>
      </p:pic>
      <p:pic>
        <p:nvPicPr>
          <p:cNvPr id="7" name="Grafik 6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2" y="5582635"/>
            <a:ext cx="2172101" cy="995647"/>
          </a:xfrm>
          <a:prstGeom prst="rect">
            <a:avLst/>
          </a:prstGeom>
        </p:spPr>
      </p:pic>
      <p:pic>
        <p:nvPicPr>
          <p:cNvPr id="8" name="Grafik 7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0" y="5888013"/>
            <a:ext cx="2046960" cy="528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87423"/>
            <a:ext cx="3534896" cy="1069974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7" y="987424"/>
            <a:ext cx="5816624" cy="48736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7" y="2057400"/>
            <a:ext cx="353489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0FFCF409-6C52-463C-A694-3A3FCCEDD6F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59223"/>
            <a:ext cx="9762684" cy="7314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7" y="1825624"/>
            <a:ext cx="9762684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000F9A3-39A2-4C69-A8C0-73EDBBBB84A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899" y="1013010"/>
            <a:ext cx="2274912" cy="5163951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7" y="1013010"/>
            <a:ext cx="7335371" cy="5163950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22D0D5C9-B11A-4F14-801F-A3E66AF2D9CB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1004046"/>
            <a:ext cx="9762684" cy="68664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286329AE-44CA-4F1E-BC05-47EB1E8A2EB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4" name="Grafik 13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15" name="Grafik 14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16" name="Grafik 15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52588362-F2B3-450C-8556-C57C2F17F2C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F4EC753-D3F7-4245-9029-67ADA1CB896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B5CA898-857F-434D-A81C-267962A04AA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A3DC801-7444-4EF9-8A60-6D06509E65FD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62D9C61-7493-4080-A275-9808004BD5B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3" y="928243"/>
            <a:ext cx="9769497" cy="84102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1847848"/>
            <a:ext cx="9769496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7CF7033E-579F-49DC-A0B6-2AB3A834BA0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CA2A441-5300-4596-A6BC-3D8282D7387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AFDAD4F-D21F-48F5-99CD-B420D18C631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1F88F489-DCE6-48EF-A484-5ACE5F399B3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6A92F15-3556-4639-817F-519A5BF7BA7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150C888-DEB1-43EF-AFED-918D29FA72F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5D369C0-2744-465F-AAB9-62DC4E760A0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F853E34-FA15-413A-83E2-FA8E88334CA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-13252" y="0"/>
            <a:ext cx="1220525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3" name="Grafik 12" descr="ComeMINT-Logo.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  <p:pic>
        <p:nvPicPr>
          <p:cNvPr id="14" name="Grafik 13" descr="Gefördert vom Bundesministerium für Bildung und Forschung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15" name="Grafik 14" descr="Ein Projektverbund von lernen:digital. Kompetenzzentrum MINT"/>
          <p:cNvPicPr>
            <a:picLocks noChangeAspect="1"/>
          </p:cNvPicPr>
          <p:nvPr userDrawn="1"/>
        </p:nvPicPr>
        <p:blipFill>
          <a:blip r:embed="rId5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16" name="Grafik 15" descr="Finanziert von der Europäischen Union. NextGenerationEU."/>
          <p:cNvPicPr>
            <a:picLocks noChangeAspect="1"/>
          </p:cNvPicPr>
          <p:nvPr userDrawn="1"/>
        </p:nvPicPr>
        <p:blipFill>
          <a:blip r:embed="rId6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1D7E439-C2E4-4E27-AD9C-E34431997A2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4051E03-1C66-49A9-A698-3AE06772647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3" y="928243"/>
            <a:ext cx="9769497" cy="84102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1847848"/>
            <a:ext cx="9769496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6DB82D3-0AFB-4066-BB96-27831E339CF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D8CACB8-3427-4E48-8EDB-E6F74E66DB4B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545F28C6-39F5-42BE-9EDD-1B9A00707D6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9EE651BF-3D21-4A08-BB02-B7F44D66C4D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36E289B-AD07-4807-8BCA-A9D9E0015AF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CC0463D-4BC3-45EC-89DC-5B1B1496EAFA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39CE8D0-3590-40F2-A380-A5115C7C986A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FE16843-F2A3-4EE5-AFCF-BBBA164730BD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1819D14-4540-4557-8477-92BC265A26C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6BF181D-2873-466B-B98E-B4A2D01E3E4D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47FB636B-DAD2-4757-BE9F-6E3EBBA14B9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1097618"/>
            <a:ext cx="9762684" cy="2852736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7" y="4266639"/>
            <a:ext cx="9762684" cy="15001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CB1D7D00-6944-49FD-9401-8E299F46ACB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7" name="Grafik 6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8" name="Grafik 7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9" name="Grafik 8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F066329-6779-4D74-8435-DFFCC01C608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A695B7A-A9FD-4AF3-B008-DD6183AA317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61C7950-C5C6-400F-BF29-7DC2619D474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CE497A2-8E05-4EAD-ADF8-9832E3194D6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9D5937A-F7B1-4772-9880-0F9B0C5D518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54B56839-B64C-4D79-A12B-456C35F1075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4FF3925-FAE7-42E5-B009-344796D45E3B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DE7FAD3-EDB8-4CDE-95DF-89813EDA3BC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11E9291B-F5A8-44F5-924F-3BDA8CF016E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7" y="1825624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4"/>
            <a:ext cx="482761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3" y="977151"/>
            <a:ext cx="9753718" cy="71353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1BB8C5C6-DA11-4E24-8FEA-D8951512A284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9A9B18CA-0068-4169-AF9E-D13EF7E2D53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516A6F20-805A-4287-A3B6-373B59CA45C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0D992E0-1E37-4A65-AA45-3C9DE0B0472D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51442"/>
            <a:ext cx="9762684" cy="82391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1681162"/>
            <a:ext cx="476044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7" y="2505074"/>
            <a:ext cx="4760446" cy="3684587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4827612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2" cy="3684587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61A204BD-4012-4EA1-898D-4D2AED22862B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39301"/>
            <a:ext cx="9762684" cy="78525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CEBCA493-CE56-4C8F-9627-ADD44BCFEB5D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B3520EA5-67D8-4D0B-8E2E-41451B98E2C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87423"/>
            <a:ext cx="3534896" cy="1069974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7" y="987424"/>
            <a:ext cx="5816624" cy="48736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7" y="2057400"/>
            <a:ext cx="353489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04A51243-FAA2-4414-B15E-439D742D7F4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6.jp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7.jp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-13251" y="0"/>
            <a:ext cx="12205251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199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199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1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FB453E5-0684-4B26-AA05-33AF86E23A5B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599" y="6356349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8" y="-541433"/>
            <a:ext cx="3345708" cy="2367058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-1" y="-1"/>
            <a:ext cx="12205254" cy="6858001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87AA3F7-C029-471D-9F4B-25D2F0BAF3ED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0" y="0"/>
            <a:ext cx="12205252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D54D50-4222-4D20-BB72-22114FDC3D6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863489E-A8DD-4D59-B068-43E49D2D664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jpg"/><Relationship Id="rId18" Type="http://schemas.openxmlformats.org/officeDocument/2006/relationships/image" Target="../media/image26.jpg"/><Relationship Id="rId3" Type="http://schemas.openxmlformats.org/officeDocument/2006/relationships/image" Target="../media/image11.jpg"/><Relationship Id="rId21" Type="http://schemas.openxmlformats.org/officeDocument/2006/relationships/hyperlink" Target="https://creativecommons.org/licenses/by-sa/3.0/de/deed.de" TargetMode="External"/><Relationship Id="rId7" Type="http://schemas.openxmlformats.org/officeDocument/2006/relationships/image" Target="../media/image15.jpg"/><Relationship Id="rId12" Type="http://schemas.openxmlformats.org/officeDocument/2006/relationships/image" Target="../media/image20.jpg"/><Relationship Id="rId17" Type="http://schemas.openxmlformats.org/officeDocument/2006/relationships/image" Target="../media/image25.jpg"/><Relationship Id="rId2" Type="http://schemas.openxmlformats.org/officeDocument/2006/relationships/image" Target="../media/image10.jpg"/><Relationship Id="rId16" Type="http://schemas.openxmlformats.org/officeDocument/2006/relationships/image" Target="../media/image24.jpg"/><Relationship Id="rId20" Type="http://schemas.openxmlformats.org/officeDocument/2006/relationships/hyperlink" Target="https://www.unesco.at/bildung/bildung-2030/bildungsagenda-2030/sdg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11" Type="http://schemas.openxmlformats.org/officeDocument/2006/relationships/image" Target="../media/image19.jpg"/><Relationship Id="rId5" Type="http://schemas.openxmlformats.org/officeDocument/2006/relationships/image" Target="../media/image13.jpg"/><Relationship Id="rId15" Type="http://schemas.openxmlformats.org/officeDocument/2006/relationships/image" Target="../media/image23.jpg"/><Relationship Id="rId10" Type="http://schemas.openxmlformats.org/officeDocument/2006/relationships/image" Target="../media/image18.jpg"/><Relationship Id="rId19" Type="http://schemas.openxmlformats.org/officeDocument/2006/relationships/image" Target="../media/image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Relationship Id="rId1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ne.nrw/nrw/strategie/bne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94CC354-BCE8-B326-D0EA-898946175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pic>
        <p:nvPicPr>
          <p:cNvPr id="6" name="Grafik 5" descr="Ein Bild, das Symbol, Kreis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0F45B598-9943-1B06-FA8E-26887E293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551" y="5928118"/>
            <a:ext cx="1227411" cy="42944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B2FA526C-3275-40FF-09DA-CFCE0D647F9E}"/>
              </a:ext>
            </a:extLst>
          </p:cNvPr>
          <p:cNvSpPr txBox="1"/>
          <p:nvPr/>
        </p:nvSpPr>
        <p:spPr>
          <a:xfrm>
            <a:off x="4890781" y="5848205"/>
            <a:ext cx="25125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Diese Fortbildungsressource steht unter der Lizenz CC BY 4.0. Die </a:t>
            </a:r>
            <a:r>
              <a:rPr lang="de-DE" sz="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Urherber:innen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sollen bei Weitergabe wie folgt angegeben werden: </a:t>
            </a:r>
            <a:r>
              <a:rPr lang="de-DE" sz="800" dirty="0"/>
              <a:t>Pascal Pollmeier, Sabine Fechner, Arbeitsgruppe Chemiedidaktik, Universität Paderborn, 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Projekt ComeMINT, Kompetenzverbund lernen:digital. Änderungen sind bei </a:t>
            </a:r>
            <a:r>
              <a:rPr lang="de-DE" sz="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Wiederveröffent-lichung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kenntlich zu machen.</a:t>
            </a:r>
            <a:endParaRPr lang="de-DE" sz="80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DAE2B7F2-A5DC-B999-61C1-DF66DFD00C6D}"/>
              </a:ext>
            </a:extLst>
          </p:cNvPr>
          <p:cNvSpPr txBox="1">
            <a:spLocks/>
          </p:cNvSpPr>
          <p:nvPr/>
        </p:nvSpPr>
        <p:spPr bwMode="auto">
          <a:xfrm>
            <a:off x="1189839" y="1311142"/>
            <a:ext cx="9812322" cy="21988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Bildung für nachhaltige Entwicklung im Chemieunterricht</a:t>
            </a:r>
          </a:p>
        </p:txBody>
      </p:sp>
      <p:sp>
        <p:nvSpPr>
          <p:cNvPr id="9" name="Untertitel 2">
            <a:extLst>
              <a:ext uri="{FF2B5EF4-FFF2-40B4-BE49-F238E27FC236}">
                <a16:creationId xmlns:a16="http://schemas.microsoft.com/office/drawing/2014/main" id="{B087E312-745E-1B22-BDF1-BB6D015037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32596"/>
            <a:ext cx="9144000" cy="1655761"/>
          </a:xfrm>
        </p:spPr>
        <p:txBody>
          <a:bodyPr/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Pascal Pollmeier &amp; Sabine Fechner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39761F1-9778-B973-86BF-7C270DED8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10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C7C12AD8-7494-52CA-6762-E3777555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BNE-Paradigma</a:t>
            </a:r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EBECA2BC-1FD4-D2DA-B208-03F1E628F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89846"/>
              </p:ext>
            </p:extLst>
          </p:nvPr>
        </p:nvGraphicFramePr>
        <p:xfrm>
          <a:off x="1799439" y="2196268"/>
          <a:ext cx="8471250" cy="3575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5625">
                  <a:extLst>
                    <a:ext uri="{9D8B030D-6E8A-4147-A177-3AD203B41FA5}">
                      <a16:colId xmlns:a16="http://schemas.microsoft.com/office/drawing/2014/main" val="303559978"/>
                    </a:ext>
                  </a:extLst>
                </a:gridCol>
                <a:gridCol w="4235625">
                  <a:extLst>
                    <a:ext uri="{9D8B030D-6E8A-4147-A177-3AD203B41FA5}">
                      <a16:colId xmlns:a16="http://schemas.microsoft.com/office/drawing/2014/main" val="4184938536"/>
                    </a:ext>
                  </a:extLst>
                </a:gridCol>
              </a:tblGrid>
              <a:tr h="380468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tx1"/>
                          </a:solidFill>
                        </a:rPr>
                        <a:t>Instrumentelle BNE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9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tx1"/>
                          </a:solidFill>
                        </a:rPr>
                        <a:t>Emanzipatorische BNE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9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620712"/>
                  </a:ext>
                </a:extLst>
              </a:tr>
              <a:tr h="93814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dirty="0"/>
                        <a:t>Fokus auf Verhaltensänderungen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800" dirty="0"/>
                        <a:t>Fokus auf kritisches Denken bzgl. relevanter nachhaltigkeitsbezogener Themen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0134"/>
                  </a:ext>
                </a:extLst>
              </a:tr>
              <a:tr h="938141">
                <a:tc>
                  <a:txBody>
                    <a:bodyPr/>
                    <a:lstStyle/>
                    <a:p>
                      <a:pPr marL="285750" marR="0" lvl="0" indent="-28575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800" dirty="0"/>
                        <a:t>Fokus auf Bereiche, in denen informiertes Handeln eindeutig notwendig erscheint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800" dirty="0"/>
                        <a:t>Fokus auf Widersprüchlichkeiten nachhaltiger Lebensstile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9215804"/>
                  </a:ext>
                </a:extLst>
              </a:tr>
              <a:tr h="938141">
                <a:tc>
                  <a:txBody>
                    <a:bodyPr/>
                    <a:lstStyle/>
                    <a:p>
                      <a:pPr marL="285750" marR="0" lvl="0" indent="-28575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800" dirty="0"/>
                        <a:t>Basierten auf konkreten Vorgaben von Institutionen/Expert*innen (top-down)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800" dirty="0"/>
                        <a:t>Lai*innen und Expert*innen als lebenslang Lernende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448039"/>
                  </a:ext>
                </a:extLst>
              </a:tr>
              <a:tr h="380468">
                <a:tc>
                  <a:txBody>
                    <a:bodyPr/>
                    <a:lstStyle/>
                    <a:p>
                      <a:pPr marL="285750" marR="0" lvl="0" indent="-28575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1800" b="1" dirty="0"/>
                        <a:t>Bildung</a:t>
                      </a:r>
                      <a:r>
                        <a:rPr lang="de-DE" sz="1800" b="1" u="none" dirty="0"/>
                        <a:t> für </a:t>
                      </a:r>
                      <a:r>
                        <a:rPr lang="de-DE" sz="1800" b="1" dirty="0"/>
                        <a:t>nachhaltige Entwicklung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1800" b="1" u="none" dirty="0"/>
                        <a:t>Bildung als nachhaltige Entwicklung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037539"/>
                  </a:ext>
                </a:extLst>
              </a:tr>
            </a:tbl>
          </a:graphicData>
        </a:graphic>
      </p:graphicFrame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267E736C-FA41-0A6D-4D61-08E90BC1F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B400245-1D36-6D5B-152A-D3324D5465E2}"/>
              </a:ext>
            </a:extLst>
          </p:cNvPr>
          <p:cNvSpPr txBox="1"/>
          <p:nvPr/>
        </p:nvSpPr>
        <p:spPr>
          <a:xfrm>
            <a:off x="1159116" y="6613697"/>
            <a:ext cx="102496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Vare, P., &amp; Scott, W. (2007). Learning for a change: Exploring the relationship between education and sustainable development. </a:t>
            </a:r>
            <a:r>
              <a:rPr lang="en-US" sz="1000" b="0" i="1" u="none" strike="noStrike" baseline="0" dirty="0">
                <a:solidFill>
                  <a:schemeClr val="bg1">
                    <a:lumMod val="65000"/>
                  </a:schemeClr>
                </a:solidFill>
              </a:rPr>
              <a:t>Journal of Education for Sustainable Development,1</a:t>
            </a:r>
            <a:r>
              <a:rPr lang="en-US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(2), 191-198.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156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AE8D-4192-01FB-3932-BC674E238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74DBDFF3-19DB-BBC0-18AA-F6AA6F6A7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BNE-Paradigma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8F0702-FD59-C6AB-1860-D95BE49AC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de-DE" sz="1800" i="1" dirty="0"/>
          </a:p>
          <a:p>
            <a:pPr marL="0" indent="0" algn="ctr">
              <a:buNone/>
            </a:pPr>
            <a:r>
              <a:rPr lang="de-DE" sz="1800" i="1" dirty="0"/>
              <a:t>„Während </a:t>
            </a:r>
            <a:r>
              <a:rPr lang="de-DE" sz="1800" b="1" i="1" dirty="0"/>
              <a:t>instrumentelle und emanzipatorische BNE weder eine zeitliche Abfolge, zwei Pole eines Kontinuums  oder konkurrierenden Kompetenzbereiche darstellen</a:t>
            </a:r>
            <a:r>
              <a:rPr lang="de-DE" sz="1800" i="1" dirty="0"/>
              <a:t>, könne das historische chinesische Konzept von Yin und Yang eine adäquate Heuristik darstellen.“ </a:t>
            </a:r>
          </a:p>
          <a:p>
            <a:pPr marL="0" indent="0" algn="ctr">
              <a:buNone/>
            </a:pPr>
            <a:br>
              <a:rPr lang="de-DE" dirty="0"/>
            </a:br>
            <a:r>
              <a:rPr lang="de-DE" sz="1400" dirty="0"/>
              <a:t>(</a:t>
            </a:r>
            <a:r>
              <a:rPr lang="en-US" sz="1400" b="0" i="0" u="none" strike="noStrike" baseline="0" dirty="0">
                <a:solidFill>
                  <a:srgbClr val="212121"/>
                </a:solidFill>
              </a:rPr>
              <a:t>Vare</a:t>
            </a:r>
            <a:r>
              <a:rPr lang="en-US" sz="1400" dirty="0">
                <a:solidFill>
                  <a:srgbClr val="212121"/>
                </a:solidFill>
              </a:rPr>
              <a:t> </a:t>
            </a:r>
            <a:r>
              <a:rPr lang="en-US" sz="1400" b="0" i="0" u="none" strike="noStrike" baseline="0" dirty="0">
                <a:solidFill>
                  <a:srgbClr val="212121"/>
                </a:solidFill>
              </a:rPr>
              <a:t>&amp; Scott, 2007, S, 195f., frei </a:t>
            </a:r>
            <a:r>
              <a:rPr lang="en-US" sz="1400" dirty="0">
                <a:solidFill>
                  <a:srgbClr val="212121"/>
                </a:solidFill>
              </a:rPr>
              <a:t>ü</a:t>
            </a:r>
            <a:r>
              <a:rPr lang="en-US" sz="1400" b="0" i="0" u="none" strike="noStrike" baseline="0" dirty="0">
                <a:solidFill>
                  <a:srgbClr val="212121"/>
                </a:solidFill>
              </a:rPr>
              <a:t>bersetzt durch den Autor)</a:t>
            </a:r>
          </a:p>
          <a:p>
            <a:pPr algn="ctr"/>
            <a:endParaRPr lang="en-US" sz="1400" b="0" i="0" u="none" strike="noStrike" baseline="0" dirty="0">
              <a:solidFill>
                <a:srgbClr val="212121"/>
              </a:solidFill>
            </a:endParaRPr>
          </a:p>
          <a:p>
            <a:pPr marL="0" indent="0">
              <a:buNone/>
            </a:pPr>
            <a:r>
              <a:rPr lang="de-DE" sz="2200" dirty="0"/>
              <a:t>	</a:t>
            </a:r>
            <a:r>
              <a:rPr lang="de-DE" sz="1800" dirty="0"/>
              <a:t>Instrumentelle sowie emanzipatorische BNE ergänzen und bedingen sich gegenseitig:</a:t>
            </a:r>
          </a:p>
          <a:p>
            <a:pPr marL="0" indent="0">
              <a:buNone/>
            </a:pPr>
            <a:endParaRPr lang="de-DE" sz="1800" dirty="0"/>
          </a:p>
          <a:p>
            <a:pPr marL="0" indent="0" algn="ctr">
              <a:buNone/>
            </a:pPr>
            <a:r>
              <a:rPr lang="de-DE" sz="1600" b="1" dirty="0"/>
              <a:t>Instrumentelle BNE</a:t>
            </a:r>
            <a:r>
              <a:rPr lang="de-DE" sz="1600" dirty="0"/>
              <a:t>: 	Lernen aus externer Quelle, schafft Sichtbarkeit/Aufmerksamkeit für relevante Aspekte</a:t>
            </a:r>
          </a:p>
          <a:p>
            <a:pPr marL="0" indent="0" algn="ctr">
              <a:buNone/>
            </a:pPr>
            <a:r>
              <a:rPr lang="de-DE" sz="1600" b="1" dirty="0"/>
              <a:t>Emanzipatorische BNE: </a:t>
            </a:r>
            <a:r>
              <a:rPr lang="de-DE" sz="1600" dirty="0"/>
              <a:t>Eigenständiges/internalisiertes Lernen, Entwicklung eines kritischen Bewusstseins für BNE, Aufdeckung neuer Aspekte</a:t>
            </a:r>
            <a:endParaRPr lang="de-DE" sz="1600" b="1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E199935-51F6-4BBF-CDAA-B7FE028F4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11</a:t>
            </a:fld>
            <a:endParaRPr lang="de-DE" dirty="0"/>
          </a:p>
        </p:txBody>
      </p:sp>
      <p:pic>
        <p:nvPicPr>
          <p:cNvPr id="4" name="Grafik 3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9891ED6-DB55-DC97-31D5-574025846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ECA9614-57F3-0F62-F644-89F395E53E27}"/>
              </a:ext>
            </a:extLst>
          </p:cNvPr>
          <p:cNvSpPr txBox="1"/>
          <p:nvPr/>
        </p:nvSpPr>
        <p:spPr>
          <a:xfrm>
            <a:off x="1159116" y="6613697"/>
            <a:ext cx="102496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Vare, P., &amp; Scott, W. (2007). Learning for a change: Exploring the relationship between education and sustainable development. </a:t>
            </a:r>
            <a:r>
              <a:rPr lang="en-US" sz="1000" b="0" i="1" u="none" strike="noStrike" baseline="0" dirty="0">
                <a:solidFill>
                  <a:schemeClr val="bg1">
                    <a:lumMod val="65000"/>
                  </a:schemeClr>
                </a:solidFill>
              </a:rPr>
              <a:t>Journal of Education for Sustainable Development,1</a:t>
            </a:r>
            <a:r>
              <a:rPr lang="en-US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(2), 191-198.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31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EC48668-5FC0-5044-EC81-5142FAEBC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BNE-Kompetenzen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580936-111C-A4CE-D3AE-7BD03359C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/>
              <a:t>Es gibt diverse Ansätze </a:t>
            </a:r>
            <a:r>
              <a:rPr lang="de-DE" sz="1800" b="1" dirty="0"/>
              <a:t>BNE-Kompetenzen</a:t>
            </a:r>
            <a:r>
              <a:rPr lang="de-DE" sz="1800" dirty="0"/>
              <a:t> von Lernenden zu beschreiben:</a:t>
            </a:r>
          </a:p>
          <a:p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800" dirty="0"/>
              <a:t>Gestaltungskompetenz</a:t>
            </a:r>
            <a:r>
              <a:rPr lang="de-DE" sz="1600" dirty="0"/>
              <a:t> </a:t>
            </a:r>
            <a:r>
              <a:rPr lang="de-DE" sz="1400" dirty="0"/>
              <a:t>(De Haan, 2008)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800" dirty="0"/>
              <a:t>A rounder sense of Purpose </a:t>
            </a:r>
            <a:r>
              <a:rPr lang="de-DE" sz="1400" dirty="0"/>
              <a:t>(Erasmus+ Projekt, https://aroundersenseofpurpose.eu/de/)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800" dirty="0"/>
              <a:t>Leitlinie BNE NRW </a:t>
            </a:r>
            <a:r>
              <a:rPr lang="de-DE" sz="1400" dirty="0"/>
              <a:t>(MSB NRW, 2019)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800" dirty="0"/>
              <a:t>Orientierungsrahmen</a:t>
            </a:r>
            <a:r>
              <a:rPr lang="de-DE" sz="1600" dirty="0"/>
              <a:t> </a:t>
            </a:r>
            <a:r>
              <a:rPr lang="de-DE" sz="1400" dirty="0"/>
              <a:t>(Schreiber &amp; Siege, 2016)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143D25C-3C73-AA8F-1BE3-6869C573C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12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9EEDFA4-3999-21B3-38A4-70F425B49B80}"/>
              </a:ext>
            </a:extLst>
          </p:cNvPr>
          <p:cNvSpPr txBox="1"/>
          <p:nvPr/>
        </p:nvSpPr>
        <p:spPr>
          <a:xfrm>
            <a:off x="1148433" y="6001734"/>
            <a:ext cx="901629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De Haan, G. (2008). Gestaltungskompetenz als Kompetenzkonzept der Bildung für nachhaltige Entwicklung. Kompetenzen der Bildung für nachhaltige Entwicklung: Operationalisierung, Messung, Rahmenbedingungen, Befunde, 23-43.; 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Ministerium für Schule und Bildung Nordrhein-Westfalen (MSB NRW) (2019). Leitlinie Bildung für nachhaltige Entwicklung, Schule in NRW Nr. 9052.; </a:t>
            </a: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Schreiber, J. R., &amp; Siege, H. (2016). Orientierungsrahmen für den Lernbereich Globale Entwicklung im Rahmen einer Bildung für nachhaltige Entwicklung: ein Beitrag zum Weltaktionsprogramm Bildung für nachhaltige Entwicklung: Ergebnis des gemeinsamen Projekts der Kultusministerkonferenz (KMK) und des Bundesministeriums für wirtschaftliche Zusammenarbeit und Entwicklung (BMZ).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493BAA5-122B-0166-691C-7D5DA4878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9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37F87-90A3-A184-77D0-7A384238D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577541C-9061-1B39-E6AF-01FBBA3A6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BNE-Kompetenzen</a:t>
            </a:r>
            <a:endParaRPr lang="de-DE" sz="20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528EC01-62CF-6C70-42BA-E365F1F6E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sz="1800" b="1" dirty="0"/>
              <a:t>Orientierungsrahmen BNE</a:t>
            </a:r>
          </a:p>
          <a:p>
            <a:pPr marL="0" indent="0">
              <a:buNone/>
            </a:pPr>
            <a:endParaRPr lang="de-DE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Gemeinsames Projekt der Kultusministerkonferenz (KMK) und des Bundesministeriums für wirtschaftliche Zusammenarbeit und Entwicklung (BMZ)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Kompetenzbereiche</a:t>
            </a:r>
            <a:r>
              <a:rPr lang="de-DE" sz="1800" b="1" dirty="0"/>
              <a:t>:</a:t>
            </a:r>
            <a:r>
              <a:rPr lang="de-DE" sz="1800" dirty="0"/>
              <a:t> Erkennen, Bewerten, Handeln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1" dirty="0"/>
              <a:t>Themenbereiche: </a:t>
            </a:r>
            <a:r>
              <a:rPr lang="de-DE" sz="1400" b="1" dirty="0"/>
              <a:t>(1) </a:t>
            </a:r>
            <a:r>
              <a:rPr lang="de-DE" sz="1400" dirty="0"/>
              <a:t>Vielfalt der Werte, Kulturen und Lebensverhältnisse: Diversität und Inklusion, </a:t>
            </a:r>
            <a:r>
              <a:rPr lang="de-DE" sz="1400" b="1" dirty="0"/>
              <a:t>(2) </a:t>
            </a:r>
            <a:r>
              <a:rPr lang="de-DE" sz="1400" dirty="0"/>
              <a:t>Globalisierung religiöser und ethischer Leitbilder, </a:t>
            </a:r>
            <a:r>
              <a:rPr lang="de-DE" sz="1400" b="1" dirty="0"/>
              <a:t>(3) </a:t>
            </a:r>
            <a:r>
              <a:rPr lang="de-DE" sz="1400" dirty="0"/>
              <a:t>Geschichte der Globalisierung: Vom Kolonialismus zum „Global Village“, </a:t>
            </a:r>
            <a:r>
              <a:rPr lang="de-DE" sz="1400" b="1" dirty="0"/>
              <a:t>(4) </a:t>
            </a:r>
            <a:r>
              <a:rPr lang="de-DE" sz="1400" dirty="0"/>
              <a:t>Waren aus aller Welt: Produktion, Handel und Konsum, </a:t>
            </a:r>
            <a:r>
              <a:rPr lang="de-DE" sz="1400" b="1" dirty="0"/>
              <a:t>(5) </a:t>
            </a:r>
            <a:r>
              <a:rPr lang="de-DE" sz="1400" dirty="0"/>
              <a:t>Landwirtschaft und Ernährung, </a:t>
            </a:r>
            <a:r>
              <a:rPr lang="de-DE" sz="1400" b="1" dirty="0"/>
              <a:t>(6)</a:t>
            </a:r>
            <a:r>
              <a:rPr lang="de-DE" sz="1400" dirty="0"/>
              <a:t> Gesundheit und Krankheit, </a:t>
            </a:r>
            <a:r>
              <a:rPr lang="de-DE" sz="1400" b="1" dirty="0"/>
              <a:t>(7)</a:t>
            </a:r>
            <a:r>
              <a:rPr lang="de-DE" sz="1400" dirty="0"/>
              <a:t> Bildung, </a:t>
            </a:r>
            <a:r>
              <a:rPr lang="de-DE" sz="1400" b="1" dirty="0"/>
              <a:t>(8) </a:t>
            </a:r>
            <a:r>
              <a:rPr lang="de-DE" sz="1400" dirty="0"/>
              <a:t>Globalisierte Freizeit, </a:t>
            </a:r>
            <a:r>
              <a:rPr lang="de-DE" sz="1400" b="1" dirty="0"/>
              <a:t>(9) </a:t>
            </a:r>
            <a:r>
              <a:rPr lang="de-DE" sz="1400" dirty="0"/>
              <a:t>Schutz und Nutzung natürlicher Ressourcen und Energiegewinnung, </a:t>
            </a:r>
            <a:r>
              <a:rPr lang="de-DE" sz="1400" b="1" dirty="0"/>
              <a:t>(10) </a:t>
            </a:r>
            <a:r>
              <a:rPr lang="de-DE" sz="1400" dirty="0"/>
              <a:t>Chancen und Gefahren des technologischen Fortschritts, </a:t>
            </a:r>
            <a:r>
              <a:rPr lang="de-DE" sz="1400" b="1" dirty="0"/>
              <a:t>(11) </a:t>
            </a:r>
            <a:r>
              <a:rPr lang="de-DE" sz="1400" dirty="0"/>
              <a:t>Globale Umweltveränderung, </a:t>
            </a:r>
            <a:r>
              <a:rPr lang="de-DE" sz="1400" b="1" dirty="0"/>
              <a:t>(12) </a:t>
            </a:r>
            <a:r>
              <a:rPr lang="de-DE" sz="1400" dirty="0"/>
              <a:t>Mobilität, Stadtentwicklung und Verkehr, </a:t>
            </a:r>
            <a:r>
              <a:rPr lang="de-DE" sz="1400" b="1" dirty="0"/>
              <a:t>(13) </a:t>
            </a:r>
            <a:r>
              <a:rPr lang="de-DE" sz="1400" dirty="0"/>
              <a:t>Globalisierung von Wirtschaft und Arbeit, </a:t>
            </a:r>
            <a:r>
              <a:rPr lang="de-DE" sz="1400" b="1" dirty="0"/>
              <a:t>(14) </a:t>
            </a:r>
            <a:r>
              <a:rPr lang="de-DE" sz="1400" dirty="0"/>
              <a:t>Demografische Strukturen und Entwicklung, </a:t>
            </a:r>
            <a:r>
              <a:rPr lang="de-DE" sz="1400" b="1" dirty="0"/>
              <a:t>(15) </a:t>
            </a:r>
            <a:r>
              <a:rPr lang="de-DE" sz="1400" dirty="0"/>
              <a:t>Armut und soziale Sicherheit, </a:t>
            </a:r>
            <a:r>
              <a:rPr lang="de-DE" sz="1400" b="1" dirty="0"/>
              <a:t>(16) </a:t>
            </a:r>
            <a:r>
              <a:rPr lang="de-DE" sz="1400" dirty="0"/>
              <a:t>Frieden und Konflikte, </a:t>
            </a:r>
            <a:r>
              <a:rPr lang="de-DE" sz="1400" b="1" dirty="0"/>
              <a:t>(17) </a:t>
            </a:r>
            <a:r>
              <a:rPr lang="de-DE" sz="1400" dirty="0"/>
              <a:t>Migration und Integration, </a:t>
            </a:r>
            <a:r>
              <a:rPr lang="de-DE" sz="1400" b="1" dirty="0"/>
              <a:t>(18) </a:t>
            </a:r>
            <a:r>
              <a:rPr lang="de-DE" sz="1400" dirty="0"/>
              <a:t>Politische Herrschaft, Demokratie und Menschenrechte (Good Governance), </a:t>
            </a:r>
            <a:r>
              <a:rPr lang="de-DE" sz="1400" b="1" dirty="0"/>
              <a:t>(19) </a:t>
            </a:r>
            <a:r>
              <a:rPr lang="de-DE" sz="1400" dirty="0"/>
              <a:t>Entwicklungszusammenarbeit und Ihre Institutionen, </a:t>
            </a:r>
            <a:r>
              <a:rPr lang="de-DE" sz="1400" b="1" dirty="0"/>
              <a:t>(20) </a:t>
            </a:r>
            <a:r>
              <a:rPr lang="de-DE" sz="1400" dirty="0"/>
              <a:t>Global Governance – Weltordnungspolitik, </a:t>
            </a:r>
            <a:r>
              <a:rPr lang="de-DE" sz="1400" b="1" dirty="0"/>
              <a:t>(21) </a:t>
            </a:r>
            <a:r>
              <a:rPr lang="de-DE" sz="1400" dirty="0"/>
              <a:t>Kommunikation m globalen Kontext</a:t>
            </a:r>
            <a:endParaRPr lang="de-DE" sz="16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5FFAC86-65ED-9222-92B2-94939AAE0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13</a:t>
            </a:fld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A37B5CC3-E72F-84E5-C5EB-E71F32749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0094E51-9FF1-42F4-5045-4B4BE8A8E53E}"/>
              </a:ext>
            </a:extLst>
          </p:cNvPr>
          <p:cNvSpPr txBox="1"/>
          <p:nvPr/>
        </p:nvSpPr>
        <p:spPr>
          <a:xfrm>
            <a:off x="1148486" y="6303876"/>
            <a:ext cx="86653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Schreiber, J. R., &amp; Siege, H. (2016). Orientierungsrahmen für den Lernbereich Globale Entwicklung im Rahmen einer </a:t>
            </a:r>
            <a:b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Bildung für nachhaltige Entwicklung: ein Beitrag zum Weltaktionsprogramm Bildung für nachhaltige Entwicklung: Ergebnis </a:t>
            </a:r>
            <a:b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des gemeinsamen Projekts der Kultusministerkonferenz (KMK) und des Bundesministeriums für wirtschaftliche Zusammenarbeit und Entwicklung (BMZ).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28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E6996-55A9-1714-DF89-821A32DD8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A7E11F5-A949-E2A6-97BD-7D3C9E526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BNE-Kompetenzen</a:t>
            </a:r>
            <a:endParaRPr lang="de-DE" sz="2000" dirty="0">
              <a:solidFill>
                <a:schemeClr val="tx2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280F0FD-9198-CB42-198A-2A84B0CDF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68" y="2328187"/>
            <a:ext cx="4918330" cy="172399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8C2FBD8-B940-8E81-A2BC-99560A183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742" y="4145263"/>
            <a:ext cx="4975829" cy="168862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4CDE88D-F35B-8463-A6CD-1B6EC9386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257" y="2819681"/>
            <a:ext cx="4975830" cy="2152778"/>
          </a:xfrm>
          <a:prstGeom prst="rect">
            <a:avLst/>
          </a:prstGeom>
        </p:spPr>
      </p:pic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62D485EB-5922-E6E1-4E75-80F00A58BF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22165FC-1D32-09C7-0D4B-E97B79610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14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976E2CE-8117-A550-5979-A480FA1F5497}"/>
              </a:ext>
            </a:extLst>
          </p:cNvPr>
          <p:cNvSpPr txBox="1"/>
          <p:nvPr/>
        </p:nvSpPr>
        <p:spPr>
          <a:xfrm>
            <a:off x="1148486" y="6303876"/>
            <a:ext cx="86653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Schreiber, J. R., &amp; Siege, H. (2016). Orientierungsrahmen für den Lernbereich Globale Entwicklung im Rahmen einer </a:t>
            </a:r>
            <a:b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Bildung für nachhaltige Entwicklung: ein Beitrag zum Weltaktionsprogramm Bildung für nachhaltige Entwicklung: Ergebnis </a:t>
            </a:r>
            <a:b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des gemeinsamen Projekts der Kultusministerkonferenz (KMK) und des Bundesministeriums für wirtschaftliche Zusammenarbeit und Entwicklung (BMZ). S. 95.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73990635-E424-CBDE-1F65-8EB09BFB5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4" y="1847848"/>
            <a:ext cx="9769496" cy="353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/>
              <a:t>Orientierungsrahmen BNE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90743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0BDB3-1BAD-2547-D617-91D16326C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227CD8A-3996-DA62-5167-E05367C5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15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C2F0B26-8C1A-F667-74F6-C10BF2968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BNE-Kompetenzen</a:t>
            </a:r>
            <a:endParaRPr lang="de-DE" sz="2000" dirty="0">
              <a:solidFill>
                <a:schemeClr val="tx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8D1C8FC-61C1-0D00-BCEE-B11E450FA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092" y="2232053"/>
            <a:ext cx="4396113" cy="193585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B2B018A-C76D-8779-8C7E-6F3035E8A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091" y="4235002"/>
            <a:ext cx="4396114" cy="196036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9F31C6E-B216-F066-AAC8-AE52A9486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647" y="3105398"/>
            <a:ext cx="4371610" cy="2068182"/>
          </a:xfrm>
          <a:prstGeom prst="rect">
            <a:avLst/>
          </a:prstGeom>
        </p:spPr>
      </p:pic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A54681E5-79C1-5E92-9551-7BF3F6AD0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FB0680A-DBF1-F301-0F92-430967A14849}"/>
              </a:ext>
            </a:extLst>
          </p:cNvPr>
          <p:cNvSpPr txBox="1"/>
          <p:nvPr/>
        </p:nvSpPr>
        <p:spPr>
          <a:xfrm>
            <a:off x="1148486" y="6303876"/>
            <a:ext cx="86653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Schreiber, J. R., &amp; Siege, H. (2016). Orientierungsrahmen für den Lernbereich Globale Entwicklung im Rahmen einer </a:t>
            </a:r>
            <a:b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Bildung für nachhaltige Entwicklung: ein Beitrag zum Weltaktionsprogramm Bildung für nachhaltige Entwicklung: Ergebnis </a:t>
            </a:r>
            <a:b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0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des gemeinsamen Projekts der Kultusministerkonferenz (KMK) und des Bundesministeriums für wirtschaftliche Zusammenarbeit und Entwicklung (BMZ). S. 337ff.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A171BD6A-A080-E263-D8C0-D623C4A44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4" y="1847848"/>
            <a:ext cx="9769496" cy="353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/>
              <a:t>Orientierungsrahmen BNE – Beispielhafte Konkretisierung in den Naturwissenschaften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6369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anduhr abgelaufen Silhouette">
            <a:extLst>
              <a:ext uri="{FF2B5EF4-FFF2-40B4-BE49-F238E27FC236}">
                <a16:creationId xmlns:a16="http://schemas.microsoft.com/office/drawing/2014/main" id="{AAB8E61D-D02F-07B7-3DDD-097BEE079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8204988" y="1249820"/>
            <a:ext cx="727835" cy="72783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12FE9FE-2FA7-A57E-FEED-B656F4381A80}"/>
              </a:ext>
            </a:extLst>
          </p:cNvPr>
          <p:cNvSpPr txBox="1"/>
          <p:nvPr/>
        </p:nvSpPr>
        <p:spPr bwMode="auto">
          <a:xfrm>
            <a:off x="9066063" y="1475237"/>
            <a:ext cx="9002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 dirty="0"/>
              <a:t>ca. 20min</a:t>
            </a:r>
            <a:endParaRPr sz="280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91A15133-FF5F-6927-9ADB-7C7940E14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7923030A-B04D-5AB6-FBA3-6F192B243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4" y="1847848"/>
            <a:ext cx="9476672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1800" b="1" dirty="0"/>
              <a:t>Gestalten Sie in 2er Paaren eine   beispielhafte BNE-Aufgabe:</a:t>
            </a:r>
          </a:p>
          <a:p>
            <a:pPr marL="0" indent="0">
              <a:buNone/>
              <a:defRPr/>
            </a:pPr>
            <a:endParaRPr lang="de-DE" sz="1800" dirty="0"/>
          </a:p>
          <a:p>
            <a:pPr marL="0" indent="0">
              <a:buNone/>
              <a:defRPr/>
            </a:pPr>
            <a:endParaRPr lang="de-DE" sz="1800" dirty="0"/>
          </a:p>
          <a:p>
            <a:pPr marL="0" indent="0">
              <a:buNone/>
              <a:defRPr/>
            </a:pPr>
            <a:r>
              <a:rPr lang="de-DE" sz="1800" b="1" dirty="0"/>
              <a:t>Impulse:</a:t>
            </a:r>
          </a:p>
          <a:p>
            <a:pPr marL="171450" indent="-171450">
              <a:defRPr/>
            </a:pPr>
            <a:r>
              <a:rPr lang="de-DE" sz="1800" dirty="0"/>
              <a:t>Wie lässt sich das Thema in die 5 Dimensionen von Nachhaltigkeit (ökologisch, ökonomisch, sozial, kulturell, politisch) einordnen?</a:t>
            </a:r>
          </a:p>
          <a:p>
            <a:pPr marL="171450" indent="-171450">
              <a:defRPr/>
            </a:pPr>
            <a:r>
              <a:rPr lang="de-DE" sz="1800" dirty="0"/>
              <a:t>Welche BNE-Kompetenzen (Erkennen, Bewerten, Handeln) können durch das Thema gefördert werden?</a:t>
            </a:r>
          </a:p>
          <a:p>
            <a:pPr marL="171450" indent="-171450">
              <a:defRPr/>
            </a:pPr>
            <a:r>
              <a:rPr lang="de-DE" sz="1800" dirty="0"/>
              <a:t>Welche Merkmale von BNE-Lernprozessen (Zukunftsrelevanz, Einbezug mehrerer Dimensionen, Multiperspektivität, Systemisches Denken, Zielkonflikte/Dilemmata, Eigenverantwortlichkeit für Lernprozess)  können erfüllt werden?</a:t>
            </a:r>
          </a:p>
          <a:p>
            <a:endParaRPr lang="de-DE" sz="1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9AC4420-78FD-102A-06C6-5B9A579C2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16</a:t>
            </a:fld>
            <a:endParaRPr lang="de-DE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BA9DA7D1-F22E-6372-CE2E-8A33E504E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5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142AC-9FE8-8A3D-81E7-E782FC8CC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anduhr abgelaufen Silhouette">
            <a:extLst>
              <a:ext uri="{FF2B5EF4-FFF2-40B4-BE49-F238E27FC236}">
                <a16:creationId xmlns:a16="http://schemas.microsoft.com/office/drawing/2014/main" id="{73292997-9368-4398-6AE2-155F59C80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8204988" y="1249820"/>
            <a:ext cx="727835" cy="72783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B10F6ED-97D9-FBF2-CF7F-DEB6BE6376D9}"/>
              </a:ext>
            </a:extLst>
          </p:cNvPr>
          <p:cNvSpPr txBox="1"/>
          <p:nvPr/>
        </p:nvSpPr>
        <p:spPr bwMode="auto">
          <a:xfrm>
            <a:off x="9066063" y="1475237"/>
            <a:ext cx="9002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 dirty="0"/>
              <a:t>ca. 20min</a:t>
            </a:r>
            <a:endParaRPr sz="280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12BA238-EF70-DD17-C6AC-4AB0BF19D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4" y="928243"/>
            <a:ext cx="5784638" cy="841023"/>
          </a:xfrm>
        </p:spPr>
        <p:txBody>
          <a:bodyPr/>
          <a:lstStyle/>
          <a:p>
            <a:r>
              <a:rPr lang="de-DE" dirty="0"/>
              <a:t>Austausch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DAE640A9-33CC-3EE3-4175-839D9CAEA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4" y="1847848"/>
            <a:ext cx="9476672" cy="4351338"/>
          </a:xfrm>
        </p:spPr>
        <p:txBody>
          <a:bodyPr>
            <a:normAutofit/>
          </a:bodyPr>
          <a:lstStyle/>
          <a:p>
            <a:pPr>
              <a:defRPr/>
            </a:pPr>
            <a:endParaRPr lang="de-DE" sz="1800" b="1" u="sng" dirty="0"/>
          </a:p>
          <a:p>
            <a:pPr>
              <a:defRPr/>
            </a:pPr>
            <a:endParaRPr lang="de-DE" sz="1800" b="1" u="sng" dirty="0"/>
          </a:p>
          <a:p>
            <a:pPr>
              <a:defRPr/>
            </a:pPr>
            <a:endParaRPr lang="de-DE" sz="1800" b="1" u="sng" dirty="0"/>
          </a:p>
          <a:p>
            <a:pPr marL="0" indent="0" algn="ctr">
              <a:buNone/>
              <a:defRPr/>
            </a:pPr>
            <a:r>
              <a:rPr lang="de-DE" sz="1800" dirty="0"/>
              <a:t>Vergleichen Sie mit einem anderen Paar die entwickelten Aufgaben und tauschen sich darüber aus. </a:t>
            </a:r>
          </a:p>
          <a:p>
            <a:pPr marL="0" indent="0" algn="ctr">
              <a:buNone/>
              <a:defRPr/>
            </a:pPr>
            <a:endParaRPr lang="de-DE" sz="1800" dirty="0"/>
          </a:p>
          <a:p>
            <a:pPr marL="0" indent="0" algn="ctr">
              <a:buNone/>
              <a:defRPr/>
            </a:pPr>
            <a:r>
              <a:rPr lang="de-DE" sz="1800" dirty="0"/>
              <a:t>Dokumentieren Sie Herausforderungen und Chancen für die Planung von BNE-Aufgaben in TaskCards.</a:t>
            </a:r>
          </a:p>
          <a:p>
            <a:pPr algn="ctr">
              <a:defRPr/>
            </a:pPr>
            <a:endParaRPr lang="de-DE" sz="1800" dirty="0"/>
          </a:p>
          <a:p>
            <a:endParaRPr lang="de-DE" sz="1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CF4E031-8D19-8354-5390-5C8C6E39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17</a:t>
            </a:fld>
            <a:endParaRPr lang="de-DE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629170B-E03B-3AD4-8D83-2259F40AF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5A7F7CFB-29B2-1341-71BE-43976A541B3B}"/>
              </a:ext>
            </a:extLst>
          </p:cNvPr>
          <p:cNvSpPr/>
          <p:nvPr/>
        </p:nvSpPr>
        <p:spPr>
          <a:xfrm>
            <a:off x="7986316" y="4443237"/>
            <a:ext cx="1980000" cy="198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QR-Code zu TaskCards</a:t>
            </a:r>
          </a:p>
        </p:txBody>
      </p:sp>
    </p:spTree>
    <p:extLst>
      <p:ext uri="{BB962C8B-B14F-4D97-AF65-F5344CB8AC3E}">
        <p14:creationId xmlns:p14="http://schemas.microsoft.com/office/powerpoint/2010/main" val="224176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B05457-CF94-920C-113E-9FB732E77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Gemeinsame Reflexion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F4E044-69A9-BE4E-821C-D36B4C359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3606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5C4A9DB8-E120-F562-F6EA-DC20C8D94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Bildung für nachhaltige Entwicklung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2F283D3-B7C8-A926-2150-641493C9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2</a:t>
            </a:fld>
            <a:endParaRPr lang="de-DE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C18AEBDE-BEB2-623F-96B9-FB46DB788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CE9989E3-29DD-3151-188A-92A7A9FD11E4}"/>
              </a:ext>
            </a:extLst>
          </p:cNvPr>
          <p:cNvSpPr txBox="1">
            <a:spLocks/>
          </p:cNvSpPr>
          <p:nvPr/>
        </p:nvSpPr>
        <p:spPr bwMode="auto">
          <a:xfrm>
            <a:off x="1230314" y="1847847"/>
            <a:ext cx="8381519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800" b="1" dirty="0"/>
              <a:t>Nennen Sie die Assoziationen, die Sie zu dem Begriff/Konzept „Bildung für nachhaltige Entwicklung“ haben.</a:t>
            </a:r>
          </a:p>
          <a:p>
            <a:endParaRPr lang="de-DE" sz="1800" dirty="0"/>
          </a:p>
          <a:p>
            <a:endParaRPr lang="de-DE" sz="1800" dirty="0"/>
          </a:p>
          <a:p>
            <a:r>
              <a:rPr lang="de-DE" sz="1800" dirty="0"/>
              <a:t>Scannen Sie den QR-Code und beschreiben Ihre Gedanken.</a:t>
            </a:r>
            <a:endParaRPr lang="de-DE" sz="1800" b="1" dirty="0"/>
          </a:p>
          <a:p>
            <a:endParaRPr lang="de-DE" sz="1800" b="1" dirty="0"/>
          </a:p>
          <a:p>
            <a:pPr marL="0" indent="0">
              <a:buNone/>
            </a:pPr>
            <a:endParaRPr lang="de-DE" sz="1800" b="1" dirty="0"/>
          </a:p>
          <a:p>
            <a:pPr>
              <a:spcAft>
                <a:spcPts val="600"/>
              </a:spcAft>
            </a:pPr>
            <a:r>
              <a:rPr lang="de-DE" sz="1800" b="1" dirty="0"/>
              <a:t>TaskCards Anleitung: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Sie können einen neuen Post erstellen, indem Sie auf das „Plus“ unten rechts in der Ecke klicken.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Sie können Ihren Post anschließend frei verschieben.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Sie können die Posts anderer Personen mit „Daumen“ bewerten oder kommentieren.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10A27B7-D561-1F4E-7A5A-D82FCC2300C8}"/>
              </a:ext>
            </a:extLst>
          </p:cNvPr>
          <p:cNvSpPr/>
          <p:nvPr/>
        </p:nvSpPr>
        <p:spPr>
          <a:xfrm>
            <a:off x="8537944" y="2439000"/>
            <a:ext cx="1980000" cy="198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QR-Code zu TaskCards</a:t>
            </a:r>
          </a:p>
        </p:txBody>
      </p:sp>
    </p:spTree>
    <p:extLst>
      <p:ext uri="{BB962C8B-B14F-4D97-AF65-F5344CB8AC3E}">
        <p14:creationId xmlns:p14="http://schemas.microsoft.com/office/powerpoint/2010/main" val="297046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B043-4B15-F852-539E-CBD25CA2E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5426F6E-BD40-DB0C-C249-36DE2C189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3</a:t>
            </a:fld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4F879AB-00C6-76B4-F90C-D705F524F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37" y="2491316"/>
            <a:ext cx="9769475" cy="2893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0" dirty="0">
                <a:solidFill>
                  <a:schemeClr val="tx1"/>
                </a:solidFill>
              </a:rPr>
              <a:t>“In the </a:t>
            </a:r>
            <a:r>
              <a:rPr lang="en-US" sz="1800" b="1" dirty="0">
                <a:solidFill>
                  <a:schemeClr val="tx1"/>
                </a:solidFill>
              </a:rPr>
              <a:t>middle of the 20th century, we saw our planet from space for the first time</a:t>
            </a:r>
            <a:r>
              <a:rPr lang="en-US" sz="1800" b="0" dirty="0">
                <a:solidFill>
                  <a:schemeClr val="tx1"/>
                </a:solidFill>
              </a:rPr>
              <a:t>. Historians may eventually find that this vision had a greater impact on thought than did the Copernican revolution of the 16th century, which upset the human self-image by revealing that the </a:t>
            </a:r>
            <a:r>
              <a:rPr lang="en-US" sz="1800" b="1" dirty="0">
                <a:solidFill>
                  <a:schemeClr val="tx1"/>
                </a:solidFill>
              </a:rPr>
              <a:t>Earth is not the centre of the universe</a:t>
            </a:r>
            <a:r>
              <a:rPr lang="en-US" sz="1800" dirty="0">
                <a:solidFill>
                  <a:schemeClr val="tx1"/>
                </a:solidFill>
              </a:rPr>
              <a:t>.</a:t>
            </a:r>
            <a:r>
              <a:rPr lang="en-US" sz="1800" b="0" dirty="0">
                <a:solidFill>
                  <a:schemeClr val="tx1"/>
                </a:solidFill>
              </a:rPr>
              <a:t> From space, we see a </a:t>
            </a:r>
            <a:r>
              <a:rPr lang="en-US" sz="1800" b="1" dirty="0">
                <a:solidFill>
                  <a:schemeClr val="tx1"/>
                </a:solidFill>
              </a:rPr>
              <a:t>small and fragile ball </a:t>
            </a:r>
            <a:r>
              <a:rPr lang="en-US" sz="1800" b="0" dirty="0">
                <a:solidFill>
                  <a:schemeClr val="tx1"/>
                </a:solidFill>
              </a:rPr>
              <a:t>dominated not by human activity and edifice but by a pattern of clouds, oceans, greenery, and soils. </a:t>
            </a:r>
            <a:r>
              <a:rPr lang="en-US" sz="1800" b="1" dirty="0">
                <a:solidFill>
                  <a:schemeClr val="tx1"/>
                </a:solidFill>
              </a:rPr>
              <a:t>Humanity's inability to fit its activities into that pattern is changing planetary systems, fundamentally</a:t>
            </a:r>
            <a:r>
              <a:rPr lang="en-US" sz="1800" b="0" dirty="0">
                <a:solidFill>
                  <a:schemeClr val="tx1"/>
                </a:solidFill>
              </a:rPr>
              <a:t>. Many such changes are accompanied by </a:t>
            </a:r>
            <a:r>
              <a:rPr lang="en-US" sz="1800" b="1" dirty="0">
                <a:solidFill>
                  <a:schemeClr val="tx1"/>
                </a:solidFill>
              </a:rPr>
              <a:t>life-threatening hazards.</a:t>
            </a:r>
            <a:r>
              <a:rPr lang="en-US" sz="1800" b="0" dirty="0">
                <a:solidFill>
                  <a:schemeClr val="tx1"/>
                </a:solidFill>
              </a:rPr>
              <a:t> This new reality, from which there is no escape, must be </a:t>
            </a:r>
            <a:r>
              <a:rPr lang="en-US" sz="1800" b="1" dirty="0">
                <a:solidFill>
                  <a:schemeClr val="tx1"/>
                </a:solidFill>
              </a:rPr>
              <a:t>recognized - and managed.”</a:t>
            </a:r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1400" b="0" dirty="0">
                <a:solidFill>
                  <a:schemeClr val="tx1"/>
                </a:solidFill>
              </a:rPr>
              <a:t>(</a:t>
            </a:r>
            <a:r>
              <a:rPr lang="en-US" sz="1400" b="0" dirty="0"/>
              <a:t>Brundtland, G.H., 1987, S.11.)</a:t>
            </a:r>
            <a:endParaRPr lang="de-DE" sz="1400" b="0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41BE023D-6F62-0D41-2300-7E0CA4C46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E68FA0B-AA19-94F7-8271-EA709DE482AB}"/>
              </a:ext>
            </a:extLst>
          </p:cNvPr>
          <p:cNvSpPr txBox="1"/>
          <p:nvPr/>
        </p:nvSpPr>
        <p:spPr>
          <a:xfrm>
            <a:off x="1148315" y="6608381"/>
            <a:ext cx="11366373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000" b="0" dirty="0">
                <a:solidFill>
                  <a:schemeClr val="bg1">
                    <a:lumMod val="65000"/>
                  </a:schemeClr>
                </a:solidFill>
              </a:rPr>
              <a:t>Brundtland, G.H. (1987) Our Common Future: Report of the World Commission on Environment and Development. Geneva, UN-Dokument A/42/427. S. 11.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43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C8E6A-98FF-8E5D-E231-DC93CDD88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893AE18-961C-734A-CE30-29C7F12B3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Nachhaltige Entwicklung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54CB554B-C6BC-C288-B3DE-060511056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de-DE" sz="1800" dirty="0"/>
          </a:p>
          <a:p>
            <a:pPr algn="ctr"/>
            <a:endParaRPr lang="de-DE" sz="1800" dirty="0"/>
          </a:p>
          <a:p>
            <a:pPr algn="ctr"/>
            <a:endParaRPr lang="de-DE" sz="1800" dirty="0"/>
          </a:p>
          <a:p>
            <a:pPr marL="0" indent="0" algn="ctr">
              <a:buNone/>
            </a:pPr>
            <a:r>
              <a:rPr lang="de-DE" sz="1800" dirty="0"/>
              <a:t>„Unter </a:t>
            </a:r>
            <a:r>
              <a:rPr lang="de-DE" sz="1800" b="1" dirty="0"/>
              <a:t>nachhaltiger Entwicklung </a:t>
            </a:r>
            <a:r>
              <a:rPr lang="de-DE" sz="1800" dirty="0"/>
              <a:t>wird eine Entwicklung verstanden, „die den </a:t>
            </a:r>
            <a:r>
              <a:rPr lang="de-DE" sz="1800" b="1" dirty="0"/>
              <a:t>Bedürfnissen der heutigen Generation entspricht, ohne die Möglichkeiten zukünftiger Generationen zu gefährden, ihre eigenen Bedürfnisse zu befriedigen und ihren Lebensstil zu wählen</a:t>
            </a:r>
            <a:r>
              <a:rPr lang="de-DE" sz="1800" dirty="0"/>
              <a:t>“ (Hauff, 1987, S. XV). So formulierte es die Weltkommission für Umwelt und Entwicklung bereits 1987 im sogenannten Brundtland-Bericht. Die Forderung, diese Entwicklung dauerhaft zu gestalten, wurde an alle Länder und Menschen gerichtet.“</a:t>
            </a:r>
          </a:p>
          <a:p>
            <a:pPr algn="ctr"/>
            <a:endParaRPr lang="de-DE" dirty="0"/>
          </a:p>
          <a:p>
            <a:pPr marL="0" indent="0" algn="ctr">
              <a:buNone/>
            </a:pPr>
            <a:r>
              <a:rPr lang="de-DE" sz="1400" dirty="0"/>
              <a:t>(MSB NRW, 2019, S. 8)</a:t>
            </a:r>
            <a:endParaRPr lang="de-DE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A080476-CD13-9BF7-6848-53CAC7E86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32AD-F86D-4804-839F-80A6732D429D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FE5EDE90-AA4A-07F8-7CF9-27D6BE41F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03291B9-30BD-DA44-B0A2-A1417A4E809A}"/>
              </a:ext>
            </a:extLst>
          </p:cNvPr>
          <p:cNvSpPr txBox="1"/>
          <p:nvPr/>
        </p:nvSpPr>
        <p:spPr>
          <a:xfrm>
            <a:off x="1148315" y="6608381"/>
            <a:ext cx="11366373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Ministerium für Schule und Bildung Nordrhein-Westfalen (MSB NRW) (2019). Leitlinie Bildung für nachhaltige Entwicklung, Schule in NRW Nr. 9052. 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183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1F114-CBCE-8CC5-B259-DA13FA7AC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CCC55F8-3188-E1BB-7CB8-0501B2B36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32AD-F86D-4804-839F-80A6732D429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B76D9039-62CB-8153-C6D3-97568CCA3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1063707"/>
            <a:ext cx="9769497" cy="1158498"/>
          </a:xfrm>
        </p:spPr>
        <p:txBody>
          <a:bodyPr>
            <a:noAutofit/>
          </a:bodyPr>
          <a:lstStyle/>
          <a:p>
            <a:r>
              <a:rPr lang="de-DE" dirty="0"/>
              <a:t>Sustainable Development Goals der Vereinten Nationen</a:t>
            </a:r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2432FF32-5CEC-0FD4-8DD3-827E674EF1C8}"/>
              </a:ext>
            </a:extLst>
          </p:cNvPr>
          <p:cNvGrpSpPr/>
          <p:nvPr/>
        </p:nvGrpSpPr>
        <p:grpSpPr>
          <a:xfrm>
            <a:off x="955967" y="3186113"/>
            <a:ext cx="10280065" cy="1868133"/>
            <a:chOff x="1183899" y="2443593"/>
            <a:chExt cx="9311104" cy="1654831"/>
          </a:xfrm>
        </p:grpSpPr>
        <p:pic>
          <p:nvPicPr>
            <p:cNvPr id="9" name="Grafik 8" descr="Ein Bild, das Text, Schrift, Grafiken, Design enthält.&#10;&#10;Automatisch generierte Beschreibung">
              <a:extLst>
                <a:ext uri="{FF2B5EF4-FFF2-40B4-BE49-F238E27FC236}">
                  <a16:creationId xmlns:a16="http://schemas.microsoft.com/office/drawing/2014/main" id="{F3E69661-E22D-7D94-EDB4-45F163028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3899" y="2443593"/>
              <a:ext cx="720000" cy="720000"/>
            </a:xfrm>
            <a:prstGeom prst="rect">
              <a:avLst/>
            </a:prstGeom>
          </p:spPr>
        </p:pic>
        <p:pic>
          <p:nvPicPr>
            <p:cNvPr id="11" name="Grafik 10" descr="Ein Bild, das Text, Design, Logo, Schrift enthält.&#10;&#10;Automatisch generierte Beschreibung">
              <a:extLst>
                <a:ext uri="{FF2B5EF4-FFF2-40B4-BE49-F238E27FC236}">
                  <a16:creationId xmlns:a16="http://schemas.microsoft.com/office/drawing/2014/main" id="{0749D00D-619D-04B8-4D6D-5A212F06B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7787" y="2443593"/>
              <a:ext cx="720000" cy="720000"/>
            </a:xfrm>
            <a:prstGeom prst="rect">
              <a:avLst/>
            </a:prstGeom>
          </p:spPr>
        </p:pic>
        <p:pic>
          <p:nvPicPr>
            <p:cNvPr id="13" name="Grafik 12" descr="Ein Bild, das Text, Schrift, Grün, Grafiken enthält.&#10;&#10;Automatisch generierte Beschreibung">
              <a:extLst>
                <a:ext uri="{FF2B5EF4-FFF2-40B4-BE49-F238E27FC236}">
                  <a16:creationId xmlns:a16="http://schemas.microsoft.com/office/drawing/2014/main" id="{633685EF-E593-B4B6-218C-573B087B9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1675" y="2443593"/>
              <a:ext cx="720000" cy="720000"/>
            </a:xfrm>
            <a:prstGeom prst="rect">
              <a:avLst/>
            </a:prstGeom>
          </p:spPr>
        </p:pic>
        <p:pic>
          <p:nvPicPr>
            <p:cNvPr id="15" name="Grafik 14" descr="Ein Bild, das Text, Design, Logo, rot enthält.&#10;&#10;Automatisch generierte Beschreibung">
              <a:extLst>
                <a:ext uri="{FF2B5EF4-FFF2-40B4-BE49-F238E27FC236}">
                  <a16:creationId xmlns:a16="http://schemas.microsoft.com/office/drawing/2014/main" id="{BC110AC2-AC63-0963-7F37-3C11EF951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05563" y="2443593"/>
              <a:ext cx="720000" cy="720000"/>
            </a:xfrm>
            <a:prstGeom prst="rect">
              <a:avLst/>
            </a:prstGeom>
          </p:spPr>
        </p:pic>
        <p:pic>
          <p:nvPicPr>
            <p:cNvPr id="17" name="Grafik 16" descr="Ein Bild, das Text, Schrift, Logo, Grafiken enthält.&#10;&#10;Automatisch generierte Beschreibung">
              <a:extLst>
                <a:ext uri="{FF2B5EF4-FFF2-40B4-BE49-F238E27FC236}">
                  <a16:creationId xmlns:a16="http://schemas.microsoft.com/office/drawing/2014/main" id="{1FFBDE9D-F9F2-F95D-57C3-FC4CE3B5F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79451" y="2443593"/>
              <a:ext cx="720000" cy="720000"/>
            </a:xfrm>
            <a:prstGeom prst="rect">
              <a:avLst/>
            </a:prstGeom>
          </p:spPr>
        </p:pic>
        <p:pic>
          <p:nvPicPr>
            <p:cNvPr id="19" name="Grafik 18" descr="Ein Bild, das Text, Schrift, Logo, Grafiken enthält.&#10;&#10;Automatisch generierte Beschreibung">
              <a:extLst>
                <a:ext uri="{FF2B5EF4-FFF2-40B4-BE49-F238E27FC236}">
                  <a16:creationId xmlns:a16="http://schemas.microsoft.com/office/drawing/2014/main" id="{CEB31FBF-370C-641D-0584-CA298068C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53339" y="2443593"/>
              <a:ext cx="720000" cy="720000"/>
            </a:xfrm>
            <a:prstGeom prst="rect">
              <a:avLst/>
            </a:prstGeom>
          </p:spPr>
        </p:pic>
        <p:pic>
          <p:nvPicPr>
            <p:cNvPr id="21" name="Grafik 20" descr="Ein Bild, das Text, Schrift, Logo, Design enthält.&#10;&#10;Automatisch generierte Beschreibung">
              <a:extLst>
                <a:ext uri="{FF2B5EF4-FFF2-40B4-BE49-F238E27FC236}">
                  <a16:creationId xmlns:a16="http://schemas.microsoft.com/office/drawing/2014/main" id="{542B6B8F-0110-D4BD-C3C2-CD10A2F89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27227" y="2443593"/>
              <a:ext cx="720000" cy="720000"/>
            </a:xfrm>
            <a:prstGeom prst="rect">
              <a:avLst/>
            </a:prstGeom>
          </p:spPr>
        </p:pic>
        <p:pic>
          <p:nvPicPr>
            <p:cNvPr id="23" name="Grafik 22" descr="Ein Bild, das Text, Schrift, Grafiken, Logo enthält.&#10;&#10;Automatisch generierte Beschreibung">
              <a:extLst>
                <a:ext uri="{FF2B5EF4-FFF2-40B4-BE49-F238E27FC236}">
                  <a16:creationId xmlns:a16="http://schemas.microsoft.com/office/drawing/2014/main" id="{720446B4-5847-AD45-54BD-B9BAE32FC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701115" y="2443593"/>
              <a:ext cx="720000" cy="720000"/>
            </a:xfrm>
            <a:prstGeom prst="rect">
              <a:avLst/>
            </a:prstGeom>
          </p:spPr>
        </p:pic>
        <p:pic>
          <p:nvPicPr>
            <p:cNvPr id="25" name="Grafik 24" descr="Ein Bild, das Design, Text, Schrift enthält.&#10;&#10;Automatisch generierte Beschreibung">
              <a:extLst>
                <a:ext uri="{FF2B5EF4-FFF2-40B4-BE49-F238E27FC236}">
                  <a16:creationId xmlns:a16="http://schemas.microsoft.com/office/drawing/2014/main" id="{AE9308CA-55BE-3064-EEE0-C50F84D12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775003" y="2443593"/>
              <a:ext cx="720000" cy="720000"/>
            </a:xfrm>
            <a:prstGeom prst="rect">
              <a:avLst/>
            </a:prstGeom>
          </p:spPr>
        </p:pic>
        <p:pic>
          <p:nvPicPr>
            <p:cNvPr id="27" name="Grafik 26" descr="Ein Bild, das Text, Grafiken, Schrift, Logo enthält.&#10;&#10;Automatisch generierte Beschreibung">
              <a:extLst>
                <a:ext uri="{FF2B5EF4-FFF2-40B4-BE49-F238E27FC236}">
                  <a16:creationId xmlns:a16="http://schemas.microsoft.com/office/drawing/2014/main" id="{A9C57EB6-8DFF-210C-5939-A6D822094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706192" y="3377277"/>
              <a:ext cx="720000" cy="720000"/>
            </a:xfrm>
            <a:prstGeom prst="rect">
              <a:avLst/>
            </a:prstGeom>
          </p:spPr>
        </p:pic>
        <p:pic>
          <p:nvPicPr>
            <p:cNvPr id="29" name="Grafik 28" descr="Ein Bild, das Text, Schrift, Design, Screenshot enthält.&#10;&#10;Automatisch generierte Beschreibung">
              <a:extLst>
                <a:ext uri="{FF2B5EF4-FFF2-40B4-BE49-F238E27FC236}">
                  <a16:creationId xmlns:a16="http://schemas.microsoft.com/office/drawing/2014/main" id="{D93F71A6-3EF3-6229-5A28-1B7F2A7D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73466" y="3377277"/>
              <a:ext cx="720000" cy="720000"/>
            </a:xfrm>
            <a:prstGeom prst="rect">
              <a:avLst/>
            </a:prstGeom>
          </p:spPr>
        </p:pic>
        <p:pic>
          <p:nvPicPr>
            <p:cNvPr id="31" name="Grafik 30" descr="Ein Bild, das Text, Schrift, Logo, Grafiken enthält.&#10;&#10;Automatisch generierte Beschreibung">
              <a:extLst>
                <a:ext uri="{FF2B5EF4-FFF2-40B4-BE49-F238E27FC236}">
                  <a16:creationId xmlns:a16="http://schemas.microsoft.com/office/drawing/2014/main" id="{F6279E5F-6C74-BD94-BED4-0AC02F099F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40740" y="3377277"/>
              <a:ext cx="720000" cy="720000"/>
            </a:xfrm>
            <a:prstGeom prst="rect">
              <a:avLst/>
            </a:prstGeom>
          </p:spPr>
        </p:pic>
        <p:pic>
          <p:nvPicPr>
            <p:cNvPr id="33" name="Grafik 32" descr="Ein Bild, das Text, Säugetier, Schrift, Logo enthält.&#10;&#10;Automatisch generierte Beschreibung">
              <a:extLst>
                <a:ext uri="{FF2B5EF4-FFF2-40B4-BE49-F238E27FC236}">
                  <a16:creationId xmlns:a16="http://schemas.microsoft.com/office/drawing/2014/main" id="{0920F1C1-B352-881A-02E3-33615DB8A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908014" y="3377277"/>
              <a:ext cx="720000" cy="720000"/>
            </a:xfrm>
            <a:prstGeom prst="rect">
              <a:avLst/>
            </a:prstGeom>
          </p:spPr>
        </p:pic>
        <p:pic>
          <p:nvPicPr>
            <p:cNvPr id="35" name="Grafik 34" descr="Ein Bild, das Text, Fisch, Schrift, Grafiken enthält.&#10;&#10;Automatisch generierte Beschreibung">
              <a:extLst>
                <a:ext uri="{FF2B5EF4-FFF2-40B4-BE49-F238E27FC236}">
                  <a16:creationId xmlns:a16="http://schemas.microsoft.com/office/drawing/2014/main" id="{C516F7B1-5458-022C-6E81-AB7E97C47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975288" y="3377277"/>
              <a:ext cx="720000" cy="720000"/>
            </a:xfrm>
            <a:prstGeom prst="rect">
              <a:avLst/>
            </a:prstGeom>
          </p:spPr>
        </p:pic>
        <p:pic>
          <p:nvPicPr>
            <p:cNvPr id="37" name="Grafik 36" descr="Ein Bild, das Text, Grafiken, Logo, Schrift enthält.&#10;&#10;Automatisch generierte Beschreibung">
              <a:extLst>
                <a:ext uri="{FF2B5EF4-FFF2-40B4-BE49-F238E27FC236}">
                  <a16:creationId xmlns:a16="http://schemas.microsoft.com/office/drawing/2014/main" id="{26260CCA-0B65-639E-0387-BED01D1A8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042562" y="3377277"/>
              <a:ext cx="720000" cy="720000"/>
            </a:xfrm>
            <a:prstGeom prst="rect">
              <a:avLst/>
            </a:prstGeom>
          </p:spPr>
        </p:pic>
        <p:pic>
          <p:nvPicPr>
            <p:cNvPr id="39" name="Grafik 38" descr="Ein Bild, das Text, Vogel, Design enthält.&#10;&#10;Automatisch generierte Beschreibung">
              <a:extLst>
                <a:ext uri="{FF2B5EF4-FFF2-40B4-BE49-F238E27FC236}">
                  <a16:creationId xmlns:a16="http://schemas.microsoft.com/office/drawing/2014/main" id="{49836E62-DBAC-1AEC-FAFF-B1CAAB3A2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109836" y="3377277"/>
              <a:ext cx="720000" cy="720000"/>
            </a:xfrm>
            <a:prstGeom prst="rect">
              <a:avLst/>
            </a:prstGeom>
          </p:spPr>
        </p:pic>
        <p:pic>
          <p:nvPicPr>
            <p:cNvPr id="41" name="Grafik 40" descr="Ein Bild, das Text, Schrift, Logo, Screenshot enthält.&#10;&#10;Automatisch generierte Beschreibung">
              <a:extLst>
                <a:ext uri="{FF2B5EF4-FFF2-40B4-BE49-F238E27FC236}">
                  <a16:creationId xmlns:a16="http://schemas.microsoft.com/office/drawing/2014/main" id="{3804BFF9-1775-02FF-D292-0A152A2D7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180795" y="3378424"/>
              <a:ext cx="720000" cy="720000"/>
            </a:xfrm>
            <a:prstGeom prst="rect">
              <a:avLst/>
            </a:prstGeom>
          </p:spPr>
        </p:pic>
      </p:grp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20234BC0-F0CA-6198-D5F9-097FF493CF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5F4AD67-C3DA-55E5-3188-B938B0A42894}"/>
              </a:ext>
            </a:extLst>
          </p:cNvPr>
          <p:cNvSpPr txBox="1"/>
          <p:nvPr/>
        </p:nvSpPr>
        <p:spPr>
          <a:xfrm>
            <a:off x="1153802" y="6608381"/>
            <a:ext cx="7320347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Icons der SDGs abgerufen von 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https://www.unesco.at/bildung/bildung-2030/bildungsagenda-2030/sdgs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3.0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19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42E42-F6DA-2FBB-2AF5-B8A969BDB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CF42C8A-C6F3-A07C-C801-3987A3EED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Bildung für nachhaltige Entwicklung (BNE)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1CDF353-721F-BA2D-5F83-3410E5826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 algn="ctr">
              <a:buNone/>
            </a:pPr>
            <a:r>
              <a:rPr lang="de-DE" sz="1800" dirty="0"/>
              <a:t>„</a:t>
            </a:r>
            <a:r>
              <a:rPr lang="de-DE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Ziel von BNE </a:t>
            </a:r>
            <a:r>
              <a:rPr lang="de-DE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ist es, Menschen jeden Alters in die Lage zu versetzten, </a:t>
            </a:r>
            <a:r>
              <a:rPr lang="de-DE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selbstverantwortlich und gemeinschaftlich </a:t>
            </a:r>
            <a:r>
              <a:rPr lang="de-DE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die verschiedenen Bereiche gesellschaftlichen Zusammenlebens hin </a:t>
            </a:r>
            <a:r>
              <a:rPr lang="de-DE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zu einer nachhaltigen Entwicklung verändern </a:t>
            </a:r>
            <a:r>
              <a:rPr lang="de-DE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zu können. BNE möchte </a:t>
            </a:r>
            <a:r>
              <a:rPr lang="de-DE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Menschen befähigen, sich als Weltbürgerinnen bzw. Weltbürger zu erkennen </a:t>
            </a:r>
            <a:r>
              <a:rPr lang="de-DE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und die eigenen Möglichkeiten, sich lokal und global für eine </a:t>
            </a:r>
            <a:r>
              <a:rPr lang="de-DE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nachhaltigere Welt zu engagieren</a:t>
            </a:r>
            <a:r>
              <a:rPr lang="de-DE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wahrzunehmen.“</a:t>
            </a:r>
          </a:p>
          <a:p>
            <a:pPr algn="ctr"/>
            <a:endParaRPr lang="de-DE" dirty="0"/>
          </a:p>
          <a:p>
            <a:pPr marL="0" indent="0" algn="ctr">
              <a:buNone/>
            </a:pPr>
            <a:r>
              <a:rPr lang="de-DE" sz="1400" dirty="0"/>
              <a:t>(NUA &amp; BNE-Agentur NRW, o.D.)</a:t>
            </a:r>
            <a:endParaRPr lang="de-DE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543F601-4234-8928-3DFE-AB042FF55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32AD-F86D-4804-839F-80A6732D429D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89153B94-EB51-8501-8914-34E06DBD62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E4623DD-7551-A002-E062-C684AA74ECF1}"/>
              </a:ext>
            </a:extLst>
          </p:cNvPr>
          <p:cNvSpPr txBox="1"/>
          <p:nvPr/>
        </p:nvSpPr>
        <p:spPr>
          <a:xfrm>
            <a:off x="1148485" y="6608381"/>
            <a:ext cx="11430000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Natur- und Umweltschutz-Akademie NRW (NUA), Agentur Bildung für nachhaltige Entwicklung  (BNE-Agentur NRW) (o.D.). Was ist BNE?. 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https://www.bne.nrw/nrw/strategie/bne/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(Abgerufen: 11.04.2024) </a:t>
            </a:r>
          </a:p>
        </p:txBody>
      </p:sp>
    </p:spTree>
    <p:extLst>
      <p:ext uri="{BB962C8B-B14F-4D97-AF65-F5344CB8AC3E}">
        <p14:creationId xmlns:p14="http://schemas.microsoft.com/office/powerpoint/2010/main" val="3526099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453EF66-F80B-3E8F-4307-A3991352E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BNE-Dimensionen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6338A77-C252-07BE-F4FF-4A5FAEA52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/>
              <a:t>„Chemieunterricht bietet vielfältige Möglichkeiten für Fragestellungen einer nachhaltigen Entwicklung</a:t>
            </a:r>
            <a:r>
              <a:rPr lang="de-DE" sz="1800" dirty="0"/>
              <a:t>. Es werden unter anderem </a:t>
            </a:r>
            <a:r>
              <a:rPr lang="de-DE" sz="1800" b="1" dirty="0"/>
              <a:t>folgende Themen </a:t>
            </a:r>
            <a:r>
              <a:rPr lang="de-DE" sz="1800" dirty="0"/>
              <a:t>vorgeschlagen:</a:t>
            </a:r>
          </a:p>
          <a:p>
            <a:endParaRPr lang="de-DE" sz="1600" dirty="0"/>
          </a:p>
          <a:p>
            <a:pPr lvl="1"/>
            <a:r>
              <a:rPr lang="de-DE" sz="1600" dirty="0"/>
              <a:t>Klimawandel und Treibhauseffekt, die Ozon-Problematik,</a:t>
            </a:r>
          </a:p>
          <a:p>
            <a:pPr lvl="1"/>
            <a:r>
              <a:rPr lang="de-DE" sz="1600" dirty="0"/>
              <a:t>Auswirkungen von Gewässerverschmutzung auf Mensch </a:t>
            </a:r>
            <a:br>
              <a:rPr lang="de-DE" sz="1600" dirty="0"/>
            </a:br>
            <a:r>
              <a:rPr lang="de-DE" sz="1600" dirty="0"/>
              <a:t>und Umwelt,</a:t>
            </a:r>
          </a:p>
          <a:p>
            <a:pPr lvl="1"/>
            <a:r>
              <a:rPr lang="de-DE" sz="1600" dirty="0"/>
              <a:t>Ressourcen- und Energieeinsparungspotenziale in der </a:t>
            </a:r>
            <a:br>
              <a:rPr lang="de-DE" sz="1600" dirty="0"/>
            </a:br>
            <a:r>
              <a:rPr lang="de-DE" sz="1600" dirty="0"/>
              <a:t>Landwirtschaft,</a:t>
            </a:r>
          </a:p>
          <a:p>
            <a:pPr lvl="1"/>
            <a:r>
              <a:rPr lang="de-DE" sz="1600" dirty="0"/>
              <a:t>Recycling am Beispiel der Wiederverwendung von Metallen </a:t>
            </a:r>
            <a:br>
              <a:rPr lang="de-DE" sz="1600" dirty="0"/>
            </a:br>
            <a:r>
              <a:rPr lang="de-DE" sz="1600" dirty="0"/>
              <a:t>und anderen wertvollen Stoffen,</a:t>
            </a:r>
          </a:p>
          <a:p>
            <a:pPr lvl="1"/>
            <a:r>
              <a:rPr lang="de-DE" sz="1600" dirty="0"/>
              <a:t>Mobile Energiequellen – die großtechnische Herstellung </a:t>
            </a:r>
            <a:br>
              <a:rPr lang="de-DE" sz="1600" dirty="0"/>
            </a:br>
            <a:r>
              <a:rPr lang="de-DE" sz="1600" dirty="0"/>
              <a:t>von Batterietypen, Umweltbelastung und Ressourcennutzung.“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B6191D0-E33B-4798-A5BF-7E983E68F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7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6439599-3770-F6DB-F146-8800772D57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057" y="2273307"/>
            <a:ext cx="5128215" cy="4198482"/>
          </a:xfrm>
          <a:prstGeom prst="rect">
            <a:avLst/>
          </a:prstGeom>
        </p:spPr>
      </p:pic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EAD2F3B9-880C-A6BC-4323-6DCF76B27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7F5B439-4B3B-408B-902C-4DDC1E2C57FA}"/>
              </a:ext>
            </a:extLst>
          </p:cNvPr>
          <p:cNvSpPr txBox="1"/>
          <p:nvPr/>
        </p:nvSpPr>
        <p:spPr>
          <a:xfrm>
            <a:off x="1148484" y="6608380"/>
            <a:ext cx="9686093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Ministerium für Schule und Bildung Nordrhein-Westfalen (MSB NRW) (2019). Leitlinie Bildung für nachhaltige Entwicklung, Schule in NRW Nr. 9052. (Abbildung von S. 18, Zitat von S.35). 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9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865BA-B215-F43E-D837-776D95C4A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B939F99-0A2D-1ED6-BBF9-5994637FA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BNE-Lernprozesse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8F2294-F952-8CB7-5779-D1000AA37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/>
              <a:t>Merkmale von BNE-Lernprozessen:</a:t>
            </a:r>
          </a:p>
          <a:p>
            <a:pPr>
              <a:spcAft>
                <a:spcPts val="1200"/>
              </a:spcAft>
            </a:pPr>
            <a:endParaRPr lang="de-DE" sz="1600" dirty="0"/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Zukunftsrelevanz der Fragestellung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Berücksichtigung mehrerer Dimensionen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Multiperspektivische Betrachtung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Systemisches Denken und vernetztes Wissen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Berücksichtigung von Widersprüchen, Unwägbarkeiten, </a:t>
            </a:r>
            <a:br>
              <a:rPr lang="de-DE" sz="1600" dirty="0"/>
            </a:br>
            <a:r>
              <a:rPr lang="de-DE" sz="1600" dirty="0"/>
              <a:t>Risiken sowie Zielkonflikten und persönlichen Dilemmata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Eigenverantwortliche und partizipative Lernprozesse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BA4FFE3-6813-99D6-D1D3-95898BE8B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8</a:t>
            </a:fld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852E95AA-40A6-3328-7B98-FFC3C0625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5FB30A1-A503-C302-2913-D5718F7E2877}"/>
              </a:ext>
            </a:extLst>
          </p:cNvPr>
          <p:cNvSpPr txBox="1"/>
          <p:nvPr/>
        </p:nvSpPr>
        <p:spPr>
          <a:xfrm>
            <a:off x="1153802" y="6608381"/>
            <a:ext cx="11430000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Ministerium für Schule und Bildung Nordrhein-Westfalen (MSB NRW) (2019). Leitlinie Bildung für nachhaltige Entwicklung, Schule in NRW Nr. 9052.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S. 34 ff.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6718E77-E3D7-E160-6D57-FCEA16E290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057" y="2273307"/>
            <a:ext cx="5128215" cy="419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1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98D7715-D691-0F1B-9542-BB8272A3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A5693-5562-46BF-BAF4-16238AB6C896}" type="slidenum">
              <a:rPr lang="de-DE" smtClean="0"/>
              <a:t>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C81A110-4A14-5DD6-39AD-7C5172CA7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Bezüge der Naturwissenschaften zu BNE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547D1CAE-1093-DE53-5303-55B70DCD4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583100"/>
              </p:ext>
            </p:extLst>
          </p:nvPr>
        </p:nvGraphicFramePr>
        <p:xfrm>
          <a:off x="1388591" y="2015982"/>
          <a:ext cx="9510041" cy="3983071"/>
        </p:xfrm>
        <a:graphic>
          <a:graphicData uri="http://schemas.openxmlformats.org/drawingml/2006/table">
            <a:tbl>
              <a:tblPr firstRow="1" bandRow="1"/>
              <a:tblGrid>
                <a:gridCol w="3075245">
                  <a:extLst>
                    <a:ext uri="{9D8B030D-6E8A-4147-A177-3AD203B41FA5}">
                      <a16:colId xmlns:a16="http://schemas.microsoft.com/office/drawing/2014/main" val="3912992739"/>
                    </a:ext>
                  </a:extLst>
                </a:gridCol>
                <a:gridCol w="3217398">
                  <a:extLst>
                    <a:ext uri="{9D8B030D-6E8A-4147-A177-3AD203B41FA5}">
                      <a16:colId xmlns:a16="http://schemas.microsoft.com/office/drawing/2014/main" val="649161594"/>
                    </a:ext>
                  </a:extLst>
                </a:gridCol>
                <a:gridCol w="3217398">
                  <a:extLst>
                    <a:ext uri="{9D8B030D-6E8A-4147-A177-3AD203B41FA5}">
                      <a16:colId xmlns:a16="http://schemas.microsoft.com/office/drawing/2014/main" val="96581428"/>
                    </a:ext>
                  </a:extLst>
                </a:gridCol>
              </a:tblGrid>
              <a:tr h="339642"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</a:rPr>
                        <a:t>Physik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E9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</a:rPr>
                        <a:t>Chemie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E9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</a:rPr>
                        <a:t>Biologie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E9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31295"/>
                  </a:ext>
                </a:extLst>
              </a:tr>
              <a:tr h="3643429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Energieversorgung der Zukunft, Energiespeicherung und Verteilung (beispielsweise Smart Grid),</a:t>
                      </a:r>
                    </a:p>
                    <a:p>
                      <a:pPr marL="285750" indent="-28575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aktuelle und zukünftige Entwicklungen bei Informationssystemen und Digitalisierung,</a:t>
                      </a:r>
                    </a:p>
                    <a:p>
                      <a:pPr marL="285750" indent="-28575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Technologiefolgenabschätzung am Beispiel der Robotik,</a:t>
                      </a:r>
                    </a:p>
                    <a:p>
                      <a:pPr marL="285750" indent="-28575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technische Möglichkeiten bei Entwicklungen in der Mikrosensorik und bei Industrie 4.0 sowie soziale Folgen.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Klimawandel und Treibhauseffekt, die Ozon-Problematik,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Auswirkungen von Gewässerverschmutzung auf Mensch und Umwelt,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Ressourcen- und Energieeinsparungspotenziale in der Landwirtschaft,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Recycling am Beispiel der Wiederverwendung von Metallen und anderen wertvollen Stoffen,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Mobile Energiequellen – die großtechnische Herstellung von Batterietypen, Umweltbelastung und Ressourcennutzung.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ökologische Auswirkungen der globalen Nutzung von Rohstoffen und mögliche Alternativen,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kreislauforientierte ökologische Landwirtschaft,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Gentechnik (Crisp/Cas9) und Stammzelltherapie,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/>
                        <a:t>Artenschutz – lokal und global.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0916434"/>
                  </a:ext>
                </a:extLst>
              </a:tr>
            </a:tbl>
          </a:graphicData>
        </a:graphic>
      </p:graphicFrame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39BF0630-D434-17CB-87A0-BB0ABEB62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B2AB49F-0B78-9C3B-9D2A-A7265A3D98A3}"/>
              </a:ext>
            </a:extLst>
          </p:cNvPr>
          <p:cNvSpPr txBox="1"/>
          <p:nvPr/>
        </p:nvSpPr>
        <p:spPr>
          <a:xfrm>
            <a:off x="1153797" y="6603065"/>
            <a:ext cx="11430000" cy="24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Ministerium für Schule und Bildung Nordrhein-Westfalen (MSB NRW) (2019). Leitlinie Bildung für nachhaltige Entwicklung, Schule in NRW Nr. 9052.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S. 34 ff.</a:t>
            </a:r>
            <a:r>
              <a:rPr lang="de-DE" sz="1000" kern="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049115"/>
      </p:ext>
    </p:extLst>
  </p:cSld>
  <p:clrMapOvr>
    <a:masterClrMapping/>
  </p:clrMapOvr>
</p:sld>
</file>

<file path=ppt/theme/theme1.xml><?xml version="1.0" encoding="utf-8"?>
<a:theme xmlns:a="http://schemas.openxmlformats.org/drawingml/2006/main" name="ComeMINT – Folienvorlag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eMINT – Folienvorlage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meMINT – Folienvorlage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meMINT – Folienvorlage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4595d1-a19d-48c7-a8c3-2884c7463dd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E5ABE42B15C354989E2F0A5C35CD5BC" ma:contentTypeVersion="11" ma:contentTypeDescription="Ein neues Dokument erstellen." ma:contentTypeScope="" ma:versionID="21435d603fadbde116aabb3bee37df69">
  <xsd:schema xmlns:xsd="http://www.w3.org/2001/XMLSchema" xmlns:xs="http://www.w3.org/2001/XMLSchema" xmlns:p="http://schemas.microsoft.com/office/2006/metadata/properties" xmlns:ns2="644595d1-a19d-48c7-a8c3-2884c7463dd5" targetNamespace="http://schemas.microsoft.com/office/2006/metadata/properties" ma:root="true" ma:fieldsID="9960e13cc8f136b1a8f3c372146db90f" ns2:_="">
    <xsd:import namespace="644595d1-a19d-48c7-a8c3-2884c7463d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595d1-a19d-48c7-a8c3-2884c7463d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061d15a8-36a8-4bf7-8743-4d138cde6f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B9E43A-318A-46DD-A4D4-3D319D3662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AB82C8-A8C7-4DFB-A167-444EBF409C14}">
  <ds:schemaRefs>
    <ds:schemaRef ds:uri="http://purl.org/dc/elements/1.1/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644595d1-a19d-48c7-a8c3-2884c7463dd5"/>
  </ds:schemaRefs>
</ds:datastoreItem>
</file>

<file path=customXml/itemProps3.xml><?xml version="1.0" encoding="utf-8"?>
<ds:datastoreItem xmlns:ds="http://schemas.openxmlformats.org/officeDocument/2006/customXml" ds:itemID="{0C4DC676-3B72-4C02-8561-084C23E85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4595d1-a19d-48c7-a8c3-2884c7463d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ef96327-7680-4058-bebe-833b64e88675}" enabled="0" method="" siteId="{2ef96327-7680-4058-bebe-833b64e8867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1895</Words>
  <Application>Microsoft Office PowerPoint</Application>
  <DocSecurity>0</DocSecurity>
  <PresentationFormat>Breitbild</PresentationFormat>
  <Paragraphs>165</Paragraphs>
  <Slides>18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18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Wingdings</vt:lpstr>
      <vt:lpstr>ComeMINT – Folienvorlage 1</vt:lpstr>
      <vt:lpstr>ComeMINT – Folienvorlage 3</vt:lpstr>
      <vt:lpstr>ComeMINT – Folienvorlage 2</vt:lpstr>
      <vt:lpstr>ComeMINT – Folienvorlage 4</vt:lpstr>
      <vt:lpstr>PowerPoint-Präsentation</vt:lpstr>
      <vt:lpstr>Bildung für nachhaltige Entwicklung</vt:lpstr>
      <vt:lpstr>PowerPoint-Präsentation</vt:lpstr>
      <vt:lpstr>Nachhaltige Entwicklung</vt:lpstr>
      <vt:lpstr>Sustainable Development Goals der Vereinten Nationen</vt:lpstr>
      <vt:lpstr>Bildung für nachhaltige Entwicklung (BNE)</vt:lpstr>
      <vt:lpstr>BNE-Dimensionen </vt:lpstr>
      <vt:lpstr>BNE-Lernprozesse </vt:lpstr>
      <vt:lpstr>Bezüge der Naturwissenschaften zu BNE</vt:lpstr>
      <vt:lpstr>BNE-Paradigma</vt:lpstr>
      <vt:lpstr>BNE-Paradigma</vt:lpstr>
      <vt:lpstr>BNE-Kompetenzen</vt:lpstr>
      <vt:lpstr>BNE-Kompetenzen</vt:lpstr>
      <vt:lpstr>BNE-Kompetenzen</vt:lpstr>
      <vt:lpstr>BNE-Kompetenzen</vt:lpstr>
      <vt:lpstr>Aufgabe</vt:lpstr>
      <vt:lpstr>Austausch</vt:lpstr>
      <vt:lpstr>Gemeinsame Reflexion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Jannis Manuel Krieger</dc:creator>
  <cp:keywords/>
  <dc:description/>
  <cp:lastModifiedBy>Pascal Pollmeier</cp:lastModifiedBy>
  <cp:revision>106</cp:revision>
  <dcterms:created xsi:type="dcterms:W3CDTF">2023-06-14T09:55:42Z</dcterms:created>
  <dcterms:modified xsi:type="dcterms:W3CDTF">2025-08-12T14:02:19Z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0x0101006E5ABE42B15C354989E2F0A5C35CD5BC</vt:lpwstr>
  </property>
  <property fmtid="{D5CDD505-2E9C-101B-9397-08002B2CF9AE}" pid="3" name="MediaServiceImageTags">
    <vt:lpwstr/>
  </property>
</Properties>
</file>